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notesMasterIdLst>
    <p:notesMasterId r:id="rId30"/>
  </p:notesMasterIdLst>
  <p:sldIdLst>
    <p:sldId id="256" r:id="rId4"/>
    <p:sldId id="258" r:id="rId5"/>
    <p:sldId id="259" r:id="rId6"/>
    <p:sldId id="515" r:id="rId7"/>
    <p:sldId id="532" r:id="rId8"/>
    <p:sldId id="533" r:id="rId9"/>
    <p:sldId id="509" r:id="rId10"/>
    <p:sldId id="266" r:id="rId11"/>
    <p:sldId id="262" r:id="rId12"/>
    <p:sldId id="534" r:id="rId13"/>
    <p:sldId id="537" r:id="rId14"/>
    <p:sldId id="510" r:id="rId15"/>
    <p:sldId id="536" r:id="rId16"/>
    <p:sldId id="272" r:id="rId17"/>
    <p:sldId id="511" r:id="rId18"/>
    <p:sldId id="517" r:id="rId19"/>
    <p:sldId id="512" r:id="rId20"/>
    <p:sldId id="530" r:id="rId21"/>
    <p:sldId id="521" r:id="rId22"/>
    <p:sldId id="522" r:id="rId23"/>
    <p:sldId id="513" r:id="rId24"/>
    <p:sldId id="524" r:id="rId25"/>
    <p:sldId id="525" r:id="rId26"/>
    <p:sldId id="526" r:id="rId27"/>
    <p:sldId id="527" r:id="rId28"/>
    <p:sldId id="52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4"/>
    <p:restoredTop sz="94599"/>
  </p:normalViewPr>
  <p:slideViewPr>
    <p:cSldViewPr snapToGrid="0" snapToObjects="1">
      <p:cViewPr varScale="1">
        <p:scale>
          <a:sx n="82" d="100"/>
          <a:sy n="82" d="100"/>
        </p:scale>
        <p:origin x="15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cile Fouquet" userId="da07e3ad-ff77-4090-8123-e83840813bc0" providerId="ADAL" clId="{7FB80EA3-20E7-47E5-B0E5-D05E7C126B18}"/>
    <pc:docChg chg="undo custSel addSld delSld">
      <pc:chgData name="Cecile Fouquet" userId="da07e3ad-ff77-4090-8123-e83840813bc0" providerId="ADAL" clId="{7FB80EA3-20E7-47E5-B0E5-D05E7C126B18}" dt="2022-11-30T09:15:26.788" v="1" actId="2696"/>
      <pc:docMkLst>
        <pc:docMk/>
      </pc:docMkLst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239346652" sldId="256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4094234445" sldId="258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2059180573" sldId="259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3117668845" sldId="262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1167647482" sldId="266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3069348507" sldId="272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353131887" sldId="509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1847454727" sldId="510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3552473917" sldId="511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3274328019" sldId="512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2362384989" sldId="513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1468317963" sldId="515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2753889515" sldId="517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316182453" sldId="521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300413904" sldId="522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1526840269" sldId="524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392728006" sldId="525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1737869129" sldId="526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575403427" sldId="527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3745242464" sldId="528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1069231402" sldId="530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644500431" sldId="532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2596757327" sldId="533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3001141672" sldId="534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3148020882" sldId="536"/>
        </pc:sldMkLst>
      </pc:sldChg>
      <pc:sldChg chg="add del">
        <pc:chgData name="Cecile Fouquet" userId="da07e3ad-ff77-4090-8123-e83840813bc0" providerId="ADAL" clId="{7FB80EA3-20E7-47E5-B0E5-D05E7C126B18}" dt="2022-11-30T09:15:26.788" v="1" actId="2696"/>
        <pc:sldMkLst>
          <pc:docMk/>
          <pc:sldMk cId="968381919" sldId="5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04887-9CFF-7945-8D84-C6DCBB6B2D4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6400F-7961-8349-A5FC-9C648C3A9A7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F893-609C-1E41-ADBD-B4A6C73C01F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7CA-0A43-0541-8024-47D513969BF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6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F893-609C-1E41-ADBD-B4A6C73C01F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7CA-0A43-0541-8024-47D513969BF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87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F893-609C-1E41-ADBD-B4A6C73C01F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7CA-0A43-0541-8024-47D513969BF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9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F893-609C-1E41-ADBD-B4A6C73C01F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7CA-0A43-0541-8024-47D513969BF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5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F893-609C-1E41-ADBD-B4A6C73C01F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7CA-0A43-0541-8024-47D513969BF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49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F893-609C-1E41-ADBD-B4A6C73C01F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7CA-0A43-0541-8024-47D513969BF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8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F893-609C-1E41-ADBD-B4A6C73C01F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7CA-0A43-0541-8024-47D513969BF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F893-609C-1E41-ADBD-B4A6C73C01F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7CA-0A43-0541-8024-47D513969BF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7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F893-609C-1E41-ADBD-B4A6C73C01F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7CA-0A43-0541-8024-47D513969BF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7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F893-609C-1E41-ADBD-B4A6C73C01F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7CA-0A43-0541-8024-47D513969BF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58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F893-609C-1E41-ADBD-B4A6C73C01F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7CA-0A43-0541-8024-47D513969BF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BF893-609C-1E41-ADBD-B4A6C73C01F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BB7CA-0A43-0541-8024-47D513969BF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8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9AFD8-9A92-5547-8E57-58565F4C7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04395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Recreational anglers as protectors and restorers of biodiversity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A26D233-8059-2A44-AE89-2ED18FA3A2E3}"/>
              </a:ext>
            </a:extLst>
          </p:cNvPr>
          <p:cNvSpPr txBox="1">
            <a:spLocks/>
          </p:cNvSpPr>
          <p:nvPr/>
        </p:nvSpPr>
        <p:spPr>
          <a:xfrm>
            <a:off x="634702" y="2602181"/>
            <a:ext cx="8172898" cy="2043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Robert Britton</a:t>
            </a:r>
          </a:p>
          <a:p>
            <a:pPr algn="l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Director, Research Cluster in Fish Ecology, Bournemouth University, UK</a:t>
            </a:r>
          </a:p>
          <a:p>
            <a:pPr algn="l"/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rbritton@bournemouth.ac.uk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18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FishEcol_BU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BU_Core_portrait_colour_normal size">
            <a:extLst>
              <a:ext uri="{FF2B5EF4-FFF2-40B4-BE49-F238E27FC236}">
                <a16:creationId xmlns:a16="http://schemas.microsoft.com/office/drawing/2014/main" id="{5A6DC427-C590-724D-B961-1145721A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6EEBFA-A354-9C4A-BEC4-1A0D4F7B5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" y="4550128"/>
            <a:ext cx="7353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0"/>
    </mc:Choice>
    <mc:Fallback xmlns="">
      <p:transition spd="slow" advTm="732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2CEDCE92-3A88-6A47-A72A-6CACAB7C2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DEEFA8-36DF-0E4E-9846-732B91E8E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34" y="1492490"/>
            <a:ext cx="9144000" cy="447544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891B51A-186F-484B-A9B0-980F5611C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45" y="18255"/>
            <a:ext cx="78867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Angler influences on biodiversity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8E91E00-18F3-9E4F-9B01-F9F076950368}"/>
              </a:ext>
            </a:extLst>
          </p:cNvPr>
          <p:cNvCxnSpPr>
            <a:cxnSpLocks/>
          </p:cNvCxnSpPr>
          <p:nvPr/>
        </p:nvCxnSpPr>
        <p:spPr>
          <a:xfrm flipV="1">
            <a:off x="1355464" y="3141234"/>
            <a:ext cx="5927463" cy="4625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14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0"/>
    </mc:Choice>
    <mc:Fallback xmlns="">
      <p:transition spd="slow" advTm="885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EB901E-C88C-6346-8C23-EF8ACB787D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4" t="31599" r="8588" b="13812"/>
          <a:stretch/>
        </p:blipFill>
        <p:spPr>
          <a:xfrm>
            <a:off x="666974" y="0"/>
            <a:ext cx="8057478" cy="3119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882B1-E541-104C-8953-2EA0FFB3F3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7" t="14659" r="47395" b="20589"/>
          <a:stretch/>
        </p:blipFill>
        <p:spPr>
          <a:xfrm>
            <a:off x="666974" y="3523131"/>
            <a:ext cx="3583134" cy="2899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3140EC-B3D0-6E41-9CE7-095FDF11BC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1" t="14470" r="44119" b="19836"/>
          <a:stretch/>
        </p:blipFill>
        <p:spPr>
          <a:xfrm>
            <a:off x="5007685" y="3523131"/>
            <a:ext cx="3704973" cy="289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8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11"/>
    </mc:Choice>
    <mc:Fallback xmlns="">
      <p:transition spd="slow" advTm="1961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7CF0F-BA63-B54C-B709-54714B899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429" y="1609548"/>
            <a:ext cx="8309224" cy="38740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Examples of anglers as protectors &amp; restorers of biodiversity</a:t>
            </a:r>
          </a:p>
        </p:txBody>
      </p:sp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8169613E-4271-6843-A169-666E4905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F8A23-BCD4-BD4B-AC5B-1064DEAA7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" y="4550128"/>
            <a:ext cx="7353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5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2"/>
    </mc:Choice>
    <mc:Fallback xmlns="">
      <p:transition spd="slow" advTm="525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574D-FF6F-BA40-8C53-6F44F986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45" y="18255"/>
            <a:ext cx="78867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Anglers as protectors and restorers of biodiversity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7CF0F-BA63-B54C-B709-54714B899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819" y="1890173"/>
            <a:ext cx="8132780" cy="4351338"/>
          </a:xfrm>
        </p:spPr>
        <p:txBody>
          <a:bodyPr>
            <a:norm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Already heard today about nature protection &amp; restoration schemes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avoid repetition, my focus is on how angler practice &amp; engagement can protect &amp; restore biodiversity……</a:t>
            </a:r>
          </a:p>
        </p:txBody>
      </p:sp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8169613E-4271-6843-A169-666E4905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80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1"/>
    </mc:Choice>
    <mc:Fallback xmlns="">
      <p:transition spd="slow" advTm="1652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574D-FF6F-BA40-8C53-6F44F986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45" y="18255"/>
            <a:ext cx="78867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Anglers as protectors and restorers of biodiversity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7CF0F-BA63-B54C-B709-54714B899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176" y="1825625"/>
            <a:ext cx="8952089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Only time for three examples today:</a:t>
            </a:r>
          </a:p>
          <a:p>
            <a:endParaRPr lang="en-US" dirty="0"/>
          </a:p>
          <a:p>
            <a:pPr marL="514350" indent="-514350">
              <a:buAutoNum type="alphaUcPeriod"/>
            </a:pPr>
            <a:r>
              <a:rPr lang="en-US" dirty="0"/>
              <a:t>Catch &amp; release angling protects threatened species and their fisheries (</a:t>
            </a:r>
            <a:r>
              <a:rPr lang="en-US" dirty="0">
                <a:solidFill>
                  <a:srgbClr val="FF0000"/>
                </a:solidFill>
              </a:rPr>
              <a:t>practice change</a:t>
            </a:r>
            <a:r>
              <a:rPr lang="en-US" dirty="0"/>
              <a:t>)</a:t>
            </a:r>
          </a:p>
          <a:p>
            <a:pPr marL="514350" indent="-514350">
              <a:buAutoNum type="alphaUcPeriod"/>
            </a:pPr>
            <a:endParaRPr lang="en-US" dirty="0"/>
          </a:p>
          <a:p>
            <a:pPr marL="514350" indent="-514350">
              <a:buAutoNum type="alphaUcPeriod"/>
            </a:pPr>
            <a:r>
              <a:rPr lang="en-US" dirty="0"/>
              <a:t>Contributing knowledge for data-poor species (</a:t>
            </a:r>
            <a:r>
              <a:rPr lang="en-US" dirty="0">
                <a:solidFill>
                  <a:srgbClr val="FF0000"/>
                </a:solidFill>
              </a:rPr>
              <a:t>contributing to evidence based science</a:t>
            </a:r>
            <a:r>
              <a:rPr lang="en-US" dirty="0"/>
              <a:t>)</a:t>
            </a:r>
          </a:p>
          <a:p>
            <a:pPr marL="514350" indent="-514350">
              <a:buAutoNum type="alphaUcPeriod"/>
            </a:pPr>
            <a:endParaRPr lang="en-US" dirty="0"/>
          </a:p>
          <a:p>
            <a:pPr marL="514350" indent="-514350">
              <a:buAutoNum type="alphaUcPeriod"/>
            </a:pPr>
            <a:r>
              <a:rPr lang="en-US" dirty="0"/>
              <a:t>Angler river-fly monitoring initiative protects/ restores aquatic biodiversity (</a:t>
            </a:r>
            <a:r>
              <a:rPr lang="en-US" dirty="0">
                <a:solidFill>
                  <a:srgbClr val="FF0000"/>
                </a:solidFill>
              </a:rPr>
              <a:t>citizen science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8169613E-4271-6843-A169-666E4905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934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88"/>
    </mc:Choice>
    <mc:Fallback xmlns="">
      <p:transition spd="slow" advTm="3228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574D-FF6F-BA40-8C53-6F44F986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45" y="0"/>
            <a:ext cx="78867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Catch &amp; release angling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52ADBA-D8C5-614A-8F3A-31AC06B9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32" y="1825625"/>
            <a:ext cx="8950362" cy="4351338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Captured fish returned alive/ any stress response is short-term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Good angling practices result in negligible mortality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Returned fish continue contributing to spawning stock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Adoption by anglers rapidly becomes a ’social norm’ 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Highly important for promoting population sustainability while maintaining fishery value</a:t>
            </a:r>
          </a:p>
        </p:txBody>
      </p:sp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8169613E-4271-6843-A169-666E4905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247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46"/>
    </mc:Choice>
    <mc:Fallback xmlns="">
      <p:transition spd="slow" advTm="3374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574D-FF6F-BA40-8C53-6F44F986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45" y="29288"/>
            <a:ext cx="7886700" cy="132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salmon 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salar</a:t>
            </a:r>
            <a:endParaRPr lang="en-US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8169613E-4271-6843-A169-666E4905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3F90CB-4701-D84E-913C-3A13E26209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b="7376"/>
          <a:stretch/>
        </p:blipFill>
        <p:spPr>
          <a:xfrm>
            <a:off x="-9520" y="2942794"/>
            <a:ext cx="4572000" cy="3619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59FE7A-9C0E-3746-9783-E5C9BE32A2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59" t="22564" r="32118" b="42424"/>
          <a:stretch/>
        </p:blipFill>
        <p:spPr>
          <a:xfrm>
            <a:off x="298887" y="950467"/>
            <a:ext cx="4076007" cy="19048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6F3F7B-2BEB-FA4F-89BA-3F2E62D6C172}"/>
              </a:ext>
            </a:extLst>
          </p:cNvPr>
          <p:cNvSpPr/>
          <p:nvPr/>
        </p:nvSpPr>
        <p:spPr>
          <a:xfrm>
            <a:off x="1301670" y="3117714"/>
            <a:ext cx="3073224" cy="1634766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551B08-B2C0-6545-B3AE-96E27B8350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47" t="13707" r="27295" b="19270"/>
          <a:stretch/>
        </p:blipFill>
        <p:spPr>
          <a:xfrm>
            <a:off x="4581522" y="2053126"/>
            <a:ext cx="4414807" cy="376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9"/>
    </mc:Choice>
    <mc:Fallback xmlns="">
      <p:transition spd="slow" advTm="277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574D-FF6F-BA40-8C53-6F44F986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45" y="18255"/>
            <a:ext cx="78867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Anglers as protectors and restorers of biodiversity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7CF0F-BA63-B54C-B709-54714B899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11" y="1941820"/>
            <a:ext cx="8952089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 Contributing knowledge for data-poor species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Large freshwaters challenging for stock assessment</a:t>
            </a:r>
          </a:p>
          <a:p>
            <a:pPr>
              <a:buFontTx/>
              <a:buChar char="-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Results in data-poor species/ lack of science-led policy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8169613E-4271-6843-A169-666E4905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4328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574D-FF6F-BA40-8C53-6F44F986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45" y="18255"/>
            <a:ext cx="78867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Angler catch data preventing extinctions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8169613E-4271-6843-A169-666E4905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92DD4D-0284-9243-AE58-D9ED3561F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97" y="1142999"/>
            <a:ext cx="81915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574D-FF6F-BA40-8C53-6F44F986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45" y="18255"/>
            <a:ext cx="78867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Angler catch data preventing extinctions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7CF0F-BA63-B54C-B709-54714B899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72" y="1362072"/>
            <a:ext cx="6949440" cy="3518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2013: 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Species undescribed to science</a:t>
            </a:r>
          </a:p>
          <a:p>
            <a:pPr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data on population size/ trends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8169613E-4271-6843-A169-666E4905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3C21B-A46B-BC4D-A273-0DFE35B25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77" t="6032" r="3584" b="61242"/>
          <a:stretch/>
        </p:blipFill>
        <p:spPr>
          <a:xfrm>
            <a:off x="3033664" y="4018552"/>
            <a:ext cx="4141687" cy="261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2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574D-FF6F-BA40-8C53-6F44F986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45" y="18255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Recreational anglers as drivers of biodiversity protection &amp; restoration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7CF0F-BA63-B54C-B709-54714B899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894" y="2542998"/>
            <a:ext cx="7886700" cy="3874030"/>
          </a:xfrm>
        </p:spPr>
        <p:txBody>
          <a:bodyPr>
            <a:normAutofit/>
          </a:bodyPr>
          <a:lstStyle/>
          <a:p>
            <a:pPr marL="514350" indent="-514350" algn="ctr">
              <a:buAutoNum type="arabicPeriod"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514350" indent="-514350" algn="ctr">
              <a:buAutoNum type="arabicPeriod"/>
            </a:pP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8169613E-4271-6843-A169-666E4905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F8A23-BCD4-BD4B-AC5B-1064DEAA7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" y="4550128"/>
            <a:ext cx="7353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"/>
    </mc:Choice>
    <mc:Fallback xmlns="">
      <p:transition spd="slow" advTm="14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574D-FF6F-BA40-8C53-6F44F986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45" y="18255"/>
            <a:ext cx="78867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Angler catch data preventing extinctions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8169613E-4271-6843-A169-666E4905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E48290B-CE38-234E-AED0-13775A2D18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4" y="3352293"/>
            <a:ext cx="39497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52EFB2-B3FD-9A4C-98B3-71583F4635ED}"/>
              </a:ext>
            </a:extLst>
          </p:cNvPr>
          <p:cNvCxnSpPr>
            <a:cxnSpLocks/>
          </p:cNvCxnSpPr>
          <p:nvPr/>
        </p:nvCxnSpPr>
        <p:spPr>
          <a:xfrm>
            <a:off x="1426201" y="3833622"/>
            <a:ext cx="2252914" cy="148065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9B1FA98-0758-924F-92C6-CA1CC1FEBFFD}"/>
              </a:ext>
            </a:extLst>
          </p:cNvPr>
          <p:cNvSpPr txBox="1"/>
          <p:nvPr/>
        </p:nvSpPr>
        <p:spPr>
          <a:xfrm>
            <a:off x="0" y="1979492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We sourced catch data from angling camps…..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….starting point that lead to their CE Red listing assessment in 2019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02DC40-56EB-C248-AC66-973439F4AA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41" t="28777" r="16235" b="44341"/>
          <a:stretch/>
        </p:blipFill>
        <p:spPr>
          <a:xfrm>
            <a:off x="4431199" y="3542478"/>
            <a:ext cx="4525367" cy="162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574D-FF6F-BA40-8C53-6F44F986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45" y="18255"/>
            <a:ext cx="78867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Anglers as protectors and restorers of biodiversity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7CF0F-BA63-B54C-B709-54714B899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176" y="1825625"/>
            <a:ext cx="895208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C. Angler river-fly monitoring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Anglers are the ultimate citizen scientists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Eyes &amp; ears of water-side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Passionate about natural resources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Has been harnessed for the benefit of biodiversity…..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</p:txBody>
      </p:sp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8169613E-4271-6843-A169-666E4905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2384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D3BE5DA-E222-2145-AD5D-2F473BB85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55931"/>
            <a:ext cx="7886700" cy="4351338"/>
          </a:xfrm>
        </p:spPr>
        <p:txBody>
          <a:bodyPr>
            <a:normAutofit/>
          </a:bodyPr>
          <a:lstStyle/>
          <a:p>
            <a:endParaRPr lang="en-GB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 2000 volunteers monitor biological water quality in &gt; 1600 sites</a:t>
            </a:r>
          </a:p>
          <a:p>
            <a:endParaRPr lang="en-GB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detection of water pollution/ complements statutory assessments</a:t>
            </a:r>
          </a:p>
          <a:p>
            <a:endParaRPr lang="en-GB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Assisted in prosecutions/ fines supporting restoration</a:t>
            </a:r>
          </a:p>
          <a:p>
            <a:endParaRPr lang="en-GB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8169613E-4271-6843-A169-666E4905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A611F2-ACF6-F14B-AF63-F03421AAF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00" t="33294" r="36117" b="52006"/>
          <a:stretch/>
        </p:blipFill>
        <p:spPr>
          <a:xfrm>
            <a:off x="1124745" y="157945"/>
            <a:ext cx="7224387" cy="158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40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8169613E-4271-6843-A169-666E4905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A611F2-ACF6-F14B-AF63-F03421AAF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00" t="33294" r="36117" b="51707"/>
          <a:stretch/>
        </p:blipFill>
        <p:spPr>
          <a:xfrm>
            <a:off x="1124745" y="157945"/>
            <a:ext cx="7224387" cy="1617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5A0CEA-26BB-CE46-BD0D-868988C8B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38" y="2194558"/>
            <a:ext cx="5403370" cy="4101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51908D-501B-7549-AEE6-38B1584F1EEB}"/>
              </a:ext>
            </a:extLst>
          </p:cNvPr>
          <p:cNvSpPr txBox="1"/>
          <p:nvPr/>
        </p:nvSpPr>
        <p:spPr>
          <a:xfrm>
            <a:off x="5584734" y="2667898"/>
            <a:ext cx="35269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Producing reliable and replicable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In-kind value: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approx. 500,000 Euro p.a.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28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8169613E-4271-6843-A169-666E4905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FBD096D-C88C-7E41-A796-350EE41AC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8" t="19308" r="8116" b="12510"/>
          <a:stretch/>
        </p:blipFill>
        <p:spPr bwMode="auto">
          <a:xfrm>
            <a:off x="554117" y="1549100"/>
            <a:ext cx="8035766" cy="479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7205DB6-965B-994A-8F8E-FBC3288F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379" y="18255"/>
            <a:ext cx="7886700" cy="132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wide benefits to biodiversity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869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574D-FF6F-BA40-8C53-6F44F986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45" y="18255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Recreational anglers as drivers of biodiversity protection &amp; restoration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7CF0F-BA63-B54C-B709-54714B899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894" y="2542998"/>
            <a:ext cx="7886700" cy="38740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Conclusions</a:t>
            </a:r>
          </a:p>
        </p:txBody>
      </p:sp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8169613E-4271-6843-A169-666E4905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F8A23-BCD4-BD4B-AC5B-1064DEAA7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" y="4550128"/>
            <a:ext cx="7353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03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574D-FF6F-BA40-8C53-6F44F986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45" y="81657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Conclusions</a:t>
            </a:r>
            <a:endParaRPr lang="en-US" sz="28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5BDA45D-36A1-5242-A5B8-C47764D10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6" y="3969567"/>
            <a:ext cx="9144000" cy="2304210"/>
          </a:xfrm>
        </p:spPr>
        <p:txBody>
          <a:bodyPr>
            <a:no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Angling/ anglers play fundamental roles in protecting &amp; restoring biodiversity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C&amp;R, data provision, citizen science (+ funding R&amp;D, habitat restoration etc. etc.)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Direct contributions to meeting/ implementing WFD, IAS Regulations, CFP reforms 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While also promoting human well-being/ mental health: connecting people with nature</a:t>
            </a:r>
            <a:endParaRPr lang="en-GB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8169613E-4271-6843-A169-666E4905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687F56-890C-C24A-A93B-2A8DF1308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028"/>
          <a:stretch/>
        </p:blipFill>
        <p:spPr>
          <a:xfrm>
            <a:off x="743846" y="1006410"/>
            <a:ext cx="6678929" cy="253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42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2CEDCE92-3A88-6A47-A72A-6CACAB7C2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3370A5-FBA8-2140-8742-195AF4DA171A}"/>
              </a:ext>
            </a:extLst>
          </p:cNvPr>
          <p:cNvSpPr txBox="1"/>
          <p:nvPr/>
        </p:nvSpPr>
        <p:spPr>
          <a:xfrm>
            <a:off x="3015402" y="1434162"/>
            <a:ext cx="61285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25 % vertebrates in habitats &lt;1% of Earth surface</a:t>
            </a:r>
          </a:p>
          <a:p>
            <a:pPr indent="-180000" algn="l"/>
            <a:endParaRPr lang="en-GB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30 % threatened with extinction/ &gt;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80 already extinct</a:t>
            </a:r>
          </a:p>
          <a:p>
            <a:pPr algn="l"/>
            <a:endParaRPr lang="en-GB" b="1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Main drivers: River fragmentation &amp; alien species</a:t>
            </a:r>
            <a:endParaRPr lang="en-GB" b="1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9ECAD4-C2A3-5545-A6F4-A412F096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52" t="11333" r="33456" b="29627"/>
          <a:stretch/>
        </p:blipFill>
        <p:spPr>
          <a:xfrm>
            <a:off x="234996" y="1124745"/>
            <a:ext cx="2691084" cy="286235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1AA1200-D4F5-6A46-82A9-B1A14C62B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761" y="1"/>
            <a:ext cx="7886700" cy="9144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483E09-31CC-4D4A-9A7E-0815F4DD76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03" t="16667" r="29643" b="35693"/>
          <a:stretch/>
        </p:blipFill>
        <p:spPr>
          <a:xfrm>
            <a:off x="184328" y="4114249"/>
            <a:ext cx="2792420" cy="2406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F56029-C34C-4A41-B008-78382E310F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91" t="24371" r="20617" b="9654"/>
          <a:stretch/>
        </p:blipFill>
        <p:spPr>
          <a:xfrm>
            <a:off x="3892600" y="2976729"/>
            <a:ext cx="4864683" cy="366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16"/>
    </mc:Choice>
    <mc:Fallback xmlns="">
      <p:transition spd="slow" advTm="2751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AF8C5B-3277-204E-B938-E1D5E4C44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42" t="25681" r="38941" b="36588"/>
          <a:stretch/>
        </p:blipFill>
        <p:spPr>
          <a:xfrm>
            <a:off x="0" y="1272663"/>
            <a:ext cx="4765639" cy="2156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C206BF-AFB6-334B-8071-14BE32DF5B93}"/>
              </a:ext>
            </a:extLst>
          </p:cNvPr>
          <p:cNvSpPr txBox="1"/>
          <p:nvPr/>
        </p:nvSpPr>
        <p:spPr>
          <a:xfrm>
            <a:off x="75306" y="286539"/>
            <a:ext cx="9004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Resolving fish diversity loss can be assisted by strong legislation &amp; policy…….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6912E4-A881-8247-A07F-0F40B8E0FB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94" t="36635" r="38517" b="35381"/>
          <a:stretch/>
        </p:blipFill>
        <p:spPr>
          <a:xfrm>
            <a:off x="1946884" y="4500760"/>
            <a:ext cx="5637510" cy="1964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D295CE-1E79-5640-AE7E-65F1704A6B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82" t="26894" r="40000" b="12269"/>
          <a:stretch/>
        </p:blipFill>
        <p:spPr>
          <a:xfrm>
            <a:off x="4894729" y="1262661"/>
            <a:ext cx="4069771" cy="296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1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80"/>
    </mc:Choice>
    <mc:Fallback xmlns="">
      <p:transition spd="slow" advTm="2878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8C206BF-AFB6-334B-8071-14BE32DF5B93}"/>
              </a:ext>
            </a:extLst>
          </p:cNvPr>
          <p:cNvSpPr txBox="1"/>
          <p:nvPr/>
        </p:nvSpPr>
        <p:spPr>
          <a:xfrm>
            <a:off x="53788" y="304243"/>
            <a:ext cx="90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……and conservation management…..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5FFEE3-48F3-2646-95E6-489CB844A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06" t="35364" r="13529" b="21341"/>
          <a:stretch/>
        </p:blipFill>
        <p:spPr>
          <a:xfrm>
            <a:off x="133393" y="1312297"/>
            <a:ext cx="4638701" cy="1656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F93194-5387-7E41-BD6D-95E3857E4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47" t="37059" r="39411" b="30753"/>
          <a:stretch/>
        </p:blipFill>
        <p:spPr>
          <a:xfrm>
            <a:off x="4851698" y="1312297"/>
            <a:ext cx="4292302" cy="183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06D3D1-EA76-6B4D-A421-872CEF31D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71" t="23505" r="26800" b="50001"/>
          <a:stretch/>
        </p:blipFill>
        <p:spPr>
          <a:xfrm>
            <a:off x="53788" y="3576920"/>
            <a:ext cx="4638702" cy="1514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FE322-0A8D-5D49-9E24-73C73AED62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41" t="31788" r="22118" b="36024"/>
          <a:stretch/>
        </p:blipFill>
        <p:spPr>
          <a:xfrm>
            <a:off x="4772094" y="3683015"/>
            <a:ext cx="4371906" cy="154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0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4"/>
    </mc:Choice>
    <mc:Fallback xmlns="">
      <p:transition spd="slow" advTm="810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8C206BF-AFB6-334B-8071-14BE32DF5B93}"/>
              </a:ext>
            </a:extLst>
          </p:cNvPr>
          <p:cNvSpPr txBox="1"/>
          <p:nvPr/>
        </p:nvSpPr>
        <p:spPr>
          <a:xfrm>
            <a:off x="179500" y="295330"/>
            <a:ext cx="8534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….and shifts in practices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7F1816-3313-1940-87B1-AC0951A74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5" t="32541" r="21530" b="16071"/>
          <a:stretch/>
        </p:blipFill>
        <p:spPr>
          <a:xfrm>
            <a:off x="4668819" y="1256852"/>
            <a:ext cx="4392500" cy="23239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4CE777-D927-6B4F-9787-CFD456C78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82" t="28777" r="16000" b="25859"/>
          <a:stretch/>
        </p:blipFill>
        <p:spPr>
          <a:xfrm>
            <a:off x="43032" y="1256852"/>
            <a:ext cx="4432151" cy="1650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B3901A-1587-AB44-A50A-2620489219F7}"/>
              </a:ext>
            </a:extLst>
          </p:cNvPr>
          <p:cNvSpPr txBox="1"/>
          <p:nvPr/>
        </p:nvSpPr>
        <p:spPr>
          <a:xfrm>
            <a:off x="747656" y="4935968"/>
            <a:ext cx="784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based on strong evidence based science</a:t>
            </a:r>
          </a:p>
        </p:txBody>
      </p:sp>
    </p:spTree>
    <p:extLst>
      <p:ext uri="{BB962C8B-B14F-4D97-AF65-F5344CB8AC3E}">
        <p14:creationId xmlns:p14="http://schemas.microsoft.com/office/powerpoint/2010/main" val="259675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0"/>
    </mc:Choice>
    <mc:Fallback xmlns="">
      <p:transition spd="slow" advTm="1429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574D-FF6F-BA40-8C53-6F44F986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45" y="18255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Recreational anglers as drivers of biodiversity protection &amp; restoration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7CF0F-BA63-B54C-B709-54714B899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894" y="2542998"/>
            <a:ext cx="7886700" cy="38740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Angling &amp; aquatic biodiversity</a:t>
            </a:r>
          </a:p>
          <a:p>
            <a:pPr marL="514350" indent="-514350" algn="ctr">
              <a:buAutoNum type="arabicPeriod"/>
            </a:pP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8169613E-4271-6843-A169-666E4905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F8A23-BCD4-BD4B-AC5B-1064DEAA7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" y="4550128"/>
            <a:ext cx="7353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5"/>
    </mc:Choice>
    <mc:Fallback xmlns="">
      <p:transition spd="slow" advTm="262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574D-FF6F-BA40-8C53-6F44F986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45" y="18255"/>
            <a:ext cx="78867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angling participation….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7CF0F-BA63-B54C-B709-54714B899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56" y="1709578"/>
            <a:ext cx="8731746" cy="4351338"/>
          </a:xfrm>
        </p:spPr>
        <p:txBody>
          <a:bodyPr>
            <a:noAutofit/>
          </a:bodyPr>
          <a:lstStyle/>
          <a:p>
            <a:r>
              <a:rPr lang="en-GB" sz="22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GB" sz="22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 least 10% of the global population exploit fish recreationally</a:t>
            </a:r>
            <a:endParaRPr lang="en-GB" sz="2200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Europe: &gt;16 million participants (as high as 24 million)</a:t>
            </a:r>
          </a:p>
          <a:p>
            <a:endParaRPr lang="en-GB" sz="2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Promotes human well-being </a:t>
            </a:r>
            <a:r>
              <a:rPr lang="en-GB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&amp;</a:t>
            </a:r>
            <a:r>
              <a:rPr lang="en-GB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mental health through connecting people with nature</a:t>
            </a:r>
            <a:endParaRPr lang="en-GB" sz="2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GB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High socio-economic values/ strong contributor to rural economies</a:t>
            </a:r>
          </a:p>
          <a:p>
            <a:endParaRPr lang="en-GB" sz="2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8169613E-4271-6843-A169-666E4905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764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6"/>
    </mc:Choice>
    <mc:Fallback xmlns="">
      <p:transition spd="slow" advTm="3768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_Core_portrait_colour_normal size">
            <a:extLst>
              <a:ext uri="{FF2B5EF4-FFF2-40B4-BE49-F238E27FC236}">
                <a16:creationId xmlns:a16="http://schemas.microsoft.com/office/drawing/2014/main" id="{2CEDCE92-3A88-6A47-A72A-6CACAB7C2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DEEFA8-36DF-0E4E-9846-732B91E8E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4" y="1481732"/>
            <a:ext cx="9144000" cy="447544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891B51A-186F-484B-A9B0-980F5611C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45" y="18255"/>
            <a:ext cx="78867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Angler influences on biodiversity</a:t>
            </a:r>
          </a:p>
        </p:txBody>
      </p:sp>
    </p:spTree>
    <p:extLst>
      <p:ext uri="{BB962C8B-B14F-4D97-AF65-F5344CB8AC3E}">
        <p14:creationId xmlns:p14="http://schemas.microsoft.com/office/powerpoint/2010/main" val="31176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65"/>
    </mc:Choice>
    <mc:Fallback xmlns="">
      <p:transition spd="slow" advTm="3966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CAA5FA418C6545A723557A71CEAC81" ma:contentTypeVersion="17" ma:contentTypeDescription="Crée un document." ma:contentTypeScope="" ma:versionID="c2ca150da484b99a2b182aed13255eeb">
  <xsd:schema xmlns:xsd="http://www.w3.org/2001/XMLSchema" xmlns:xs="http://www.w3.org/2001/XMLSchema" xmlns:p="http://schemas.microsoft.com/office/2006/metadata/properties" xmlns:ns2="6b3df376-d6b7-419d-bc08-8ff3acdef50d" xmlns:ns3="bdec02bc-90a3-4c7d-a2d6-d4e1639c91f3" targetNamespace="http://schemas.microsoft.com/office/2006/metadata/properties" ma:root="true" ma:fieldsID="acbf942e3a9ebca3154f2c6301dc0a12" ns2:_="" ns3:_="">
    <xsd:import namespace="6b3df376-d6b7-419d-bc08-8ff3acdef50d"/>
    <xsd:import namespace="bdec02bc-90a3-4c7d-a2d6-d4e1639c91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3df376-d6b7-419d-bc08-8ff3acdef5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3c538305-0198-4f2a-bc0c-7673eeca98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ec02bc-90a3-4c7d-a2d6-d4e1639c91f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fc0e5bd-c412-4e3f-b663-e5421f4e76db}" ma:internalName="TaxCatchAll" ma:showField="CatchAllData" ma:web="bdec02bc-90a3-4c7d-a2d6-d4e1639c91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915B40-DDF0-43F0-9E47-137E223C52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965BFA-9991-40BF-A7F0-DB487DB129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3df376-d6b7-419d-bc08-8ff3acdef50d"/>
    <ds:schemaRef ds:uri="bdec02bc-90a3-4c7d-a2d6-d4e1639c91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11849</TotalTime>
  <Words>570</Words>
  <Application>Microsoft Office PowerPoint</Application>
  <PresentationFormat>Affichage à l'écran (4:3)</PresentationFormat>
  <Paragraphs>107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Recreational anglers as protectors and restorers of biodiversity</vt:lpstr>
      <vt:lpstr>Recreational anglers as drivers of biodiversity protection &amp; restoration</vt:lpstr>
      <vt:lpstr>Issue</vt:lpstr>
      <vt:lpstr>Présentation PowerPoint</vt:lpstr>
      <vt:lpstr>Présentation PowerPoint</vt:lpstr>
      <vt:lpstr>Présentation PowerPoint</vt:lpstr>
      <vt:lpstr>Recreational anglers as drivers of biodiversity protection &amp; restoration</vt:lpstr>
      <vt:lpstr>High angling participation….</vt:lpstr>
      <vt:lpstr>Angler influences on biodiversity</vt:lpstr>
      <vt:lpstr>Angler influences on biodiversity</vt:lpstr>
      <vt:lpstr>Présentation PowerPoint</vt:lpstr>
      <vt:lpstr>Présentation PowerPoint</vt:lpstr>
      <vt:lpstr>Anglers as protectors and restorers of biodiversity</vt:lpstr>
      <vt:lpstr>Anglers as protectors and restorers of biodiversity</vt:lpstr>
      <vt:lpstr>A. Catch &amp; release angling</vt:lpstr>
      <vt:lpstr>Atlantic salmon Salmo salar</vt:lpstr>
      <vt:lpstr>Anglers as protectors and restorers of biodiversity</vt:lpstr>
      <vt:lpstr>Angler catch data preventing extinctions</vt:lpstr>
      <vt:lpstr>Angler catch data preventing extinctions</vt:lpstr>
      <vt:lpstr>Angler catch data preventing extinctions</vt:lpstr>
      <vt:lpstr>Anglers as protectors and restorers of biodiversity</vt:lpstr>
      <vt:lpstr>Présentation PowerPoint</vt:lpstr>
      <vt:lpstr>Présentation PowerPoint</vt:lpstr>
      <vt:lpstr>With wide benefits to biodiversity</vt:lpstr>
      <vt:lpstr>Recreational anglers as drivers of biodiversity protection &amp; restoration</vt:lpstr>
      <vt:lpstr>4.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Recreational angling as a driver of biodiversity protection &amp; restoration</dc:title>
  <dc:creator>Rob Britton</dc:creator>
  <cp:lastModifiedBy>Cecile Fouquet</cp:lastModifiedBy>
  <cp:revision>114</cp:revision>
  <dcterms:created xsi:type="dcterms:W3CDTF">2022-11-17T05:31:43Z</dcterms:created>
  <dcterms:modified xsi:type="dcterms:W3CDTF">2022-11-30T09:15:34Z</dcterms:modified>
</cp:coreProperties>
</file>