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9" r:id="rId3"/>
    <p:sldId id="333" r:id="rId4"/>
    <p:sldId id="328" r:id="rId5"/>
    <p:sldId id="323" r:id="rId6"/>
    <p:sldId id="345" r:id="rId7"/>
    <p:sldId id="344" r:id="rId8"/>
    <p:sldId id="346" r:id="rId9"/>
    <p:sldId id="354" r:id="rId10"/>
    <p:sldId id="342" r:id="rId11"/>
    <p:sldId id="355" r:id="rId12"/>
    <p:sldId id="356" r:id="rId13"/>
    <p:sldId id="353" r:id="rId14"/>
    <p:sldId id="35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e Striebel-Greiter" initials="BS" lastIdx="5" clrIdx="0"/>
  <p:cmAuthor id="2" name="Peter Gammeltoft" initials="PG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9F5"/>
    <a:srgbClr val="0432FF"/>
    <a:srgbClr val="008F00"/>
    <a:srgbClr val="79C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5870" autoAdjust="0"/>
  </p:normalViewPr>
  <p:slideViewPr>
    <p:cSldViewPr snapToGrid="0">
      <p:cViewPr varScale="1">
        <p:scale>
          <a:sx n="78" d="100"/>
          <a:sy n="78" d="100"/>
        </p:scale>
        <p:origin x="1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3T10:05:39.415" idx="2">
    <p:pos x="4357" y="1579"/>
    <p:text>do you mean protection with maintenance?</p:text>
  </p:cm>
  <p:cm authorId="1" dt="2022-11-23T10:07:19.610" idx="3">
    <p:pos x="4301" y="1812"/>
    <p:text>what is planning for habitats? How do you plan for them. They exist or they do not. You need to dientify them and protect them.
Maybe they can be restored - but no expert has so far told me how to do that - what that would mean in practical term. So we use this term a lot "restoration of habitats" - I am not sure anyhbody can tell us what it means. (just a word of caution!) Mabye the BLUE COrridor will shed some light on this.</p:text>
  </p:cm>
  <p:cm authorId="1" dt="2022-11-23T10:09:41.193" idx="4">
    <p:pos x="1533" y="3493"/>
    <p:text>not sure we really need more. maybe one more.
SK for example and HU are restocking already regularely.
What we need is a coordination and cooperation on ex-situ measures!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3T10:10:49.981" idx="5">
    <p:pos x="7135" y="3214"/>
    <p:text>included already on previous slide as population issue. But still good to keep here again.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55DA-8982-8649-9BD6-EC87ACC35A5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DB45-71BC-944A-830E-DC18BBC0AE7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17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3BBF-EE05-47B4-BBD2-D680F96D0D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0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94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72DD5-4FBB-47E7-89EF-85CB35C23EA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37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0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25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2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13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1DB45-71BC-944A-830E-DC18BBC0AE7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7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907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6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688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8"/>
          <p:cNvSpPr txBox="1">
            <a:spLocks noGrp="1"/>
          </p:cNvSpPr>
          <p:nvPr>
            <p:ph type="title"/>
          </p:nvPr>
        </p:nvSpPr>
        <p:spPr>
          <a:xfrm>
            <a:off x="1005125" y="276700"/>
            <a:ext cx="10291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 sz="4800" i="0" u="none" strike="noStrike" cap="none" dirty="0">
                <a:latin typeface="WWF" panose="02000000000000000000" pitchFamily="50" charset="0"/>
                <a:ea typeface="WWF" panose="02000000000000000000" pitchFamily="50" charset="0"/>
                <a:cs typeface="Arial"/>
              </a:defRPr>
            </a:lvl1pPr>
          </a:lstStyle>
          <a:p>
            <a:pPr marL="0" marR="0" lvl="0" indent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endParaRPr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8488" y="1193800"/>
            <a:ext cx="10507425" cy="0"/>
          </a:xfrm>
          <a:prstGeom prst="line">
            <a:avLst/>
          </a:prstGeom>
          <a:ln w="3810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4888" y="1374775"/>
            <a:ext cx="10317162" cy="5184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9015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87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60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58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70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57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879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591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5DE9-5C07-4171-B3A2-0839A68295F4}" type="datetimeFigureOut">
              <a:rPr lang="de-AT" smtClean="0"/>
              <a:t>25.11.22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5EB8-D50A-4638-BB8E-C35D6CF1B6FF}" type="slidenum">
              <a:rPr lang="de-AT" smtClean="0"/>
              <a:t>‹N°›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997" y="5448822"/>
            <a:ext cx="1696870" cy="127265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0"/>
            <a:ext cx="236668" cy="68580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 userDrawn="1"/>
        </p:nvSpPr>
        <p:spPr>
          <a:xfrm>
            <a:off x="228601" y="0"/>
            <a:ext cx="152399" cy="68580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8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ec.europa.eu/environment/nature/conservation/species/action_plans/pdf/Sturgeon%20action%20plan.pdf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c.europa.eu/environment/nature/conservation/species/action_plans/index_en.htm#:~:text=EU%20Species%20Action%20Plans%20for%20selected%20species&amp;text=They%20provide%20information%20about%20the,their%20conservation%20status%20in%20Europe.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f.inf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fo@dtsf.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b="1" i="1" dirty="0">
                <a:solidFill>
                  <a:srgbClr val="3FA9F5"/>
                </a:solidFill>
                <a:latin typeface="+mn-lt"/>
              </a:rPr>
              <a:t>Migration </a:t>
            </a:r>
            <a:r>
              <a:rPr lang="de-AT" b="1" i="1" dirty="0" err="1">
                <a:solidFill>
                  <a:srgbClr val="3FA9F5"/>
                </a:solidFill>
                <a:latin typeface="+mn-lt"/>
              </a:rPr>
              <a:t>Corridors</a:t>
            </a:r>
            <a:r>
              <a:rPr lang="de-AT" b="1" i="1" dirty="0">
                <a:solidFill>
                  <a:srgbClr val="3FA9F5"/>
                </a:solidFill>
                <a:latin typeface="+mn-lt"/>
              </a:rPr>
              <a:t> </a:t>
            </a:r>
            <a:r>
              <a:rPr lang="de-AT" b="1" i="1" dirty="0" err="1">
                <a:solidFill>
                  <a:srgbClr val="3FA9F5"/>
                </a:solidFill>
                <a:latin typeface="+mn-lt"/>
              </a:rPr>
              <a:t>for</a:t>
            </a:r>
            <a:r>
              <a:rPr lang="de-AT" b="1" i="1" dirty="0">
                <a:solidFill>
                  <a:srgbClr val="3FA9F5"/>
                </a:solidFill>
                <a:latin typeface="+mn-lt"/>
              </a:rPr>
              <a:t> </a:t>
            </a:r>
            <a:r>
              <a:rPr lang="de-AT" b="1" i="1" dirty="0" err="1">
                <a:solidFill>
                  <a:srgbClr val="3FA9F5"/>
                </a:solidFill>
                <a:latin typeface="+mn-lt"/>
              </a:rPr>
              <a:t>Sturgeons</a:t>
            </a:r>
            <a:r>
              <a:rPr lang="de-AT" b="1" i="1" dirty="0">
                <a:solidFill>
                  <a:srgbClr val="3FA9F5"/>
                </a:solidFill>
                <a:latin typeface="+mn-lt"/>
              </a:rPr>
              <a:t> - </a:t>
            </a:r>
            <a:r>
              <a:rPr lang="de-AT" b="1" i="1" dirty="0" err="1">
                <a:solidFill>
                  <a:srgbClr val="3FA9F5"/>
                </a:solidFill>
                <a:latin typeface="+mn-lt"/>
              </a:rPr>
              <a:t>Breaking</a:t>
            </a:r>
            <a:r>
              <a:rPr lang="de-AT" b="1" i="1" dirty="0">
                <a:solidFill>
                  <a:srgbClr val="3FA9F5"/>
                </a:solidFill>
                <a:latin typeface="+mn-lt"/>
              </a:rPr>
              <a:t> </a:t>
            </a:r>
            <a:r>
              <a:rPr lang="de-AT" b="1" i="1" dirty="0" err="1">
                <a:solidFill>
                  <a:srgbClr val="3FA9F5"/>
                </a:solidFill>
                <a:latin typeface="+mn-lt"/>
              </a:rPr>
              <a:t>the</a:t>
            </a:r>
            <a:r>
              <a:rPr lang="de-AT" b="1" i="1" dirty="0">
                <a:solidFill>
                  <a:srgbClr val="3FA9F5"/>
                </a:solidFill>
                <a:latin typeface="+mn-lt"/>
              </a:rPr>
              <a:t> Silos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de-AT" dirty="0"/>
          </a:p>
          <a:p>
            <a:r>
              <a:rPr lang="de-AT" sz="3200" i="1" dirty="0"/>
              <a:t>Peter Gammeltoft</a:t>
            </a:r>
          </a:p>
          <a:p>
            <a:r>
              <a:rPr lang="de-AT" sz="3200" i="1" dirty="0" err="1"/>
              <a:t>Danube</a:t>
            </a:r>
            <a:r>
              <a:rPr lang="de-AT" sz="3200" i="1" dirty="0"/>
              <a:t> Sturgeon Task Force</a:t>
            </a:r>
          </a:p>
          <a:p>
            <a:r>
              <a:rPr lang="de-AT" sz="3200" i="1" dirty="0"/>
              <a:t> Chairman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00" y="547370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7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303" y="199388"/>
            <a:ext cx="10515600" cy="1325563"/>
          </a:xfrm>
        </p:spPr>
        <p:txBody>
          <a:bodyPr>
            <a:normAutofit/>
          </a:bodyPr>
          <a:lstStyle/>
          <a:p>
            <a:r>
              <a:rPr lang="de-AT" b="1" dirty="0"/>
              <a:t>Pan European Action Plan – (PANEUAP) </a:t>
            </a:r>
            <a:r>
              <a:rPr lang="de-AT" b="1" dirty="0" err="1"/>
              <a:t>provides</a:t>
            </a:r>
            <a:r>
              <a:rPr lang="de-AT" b="1" dirty="0"/>
              <a:t> a </a:t>
            </a:r>
            <a:r>
              <a:rPr lang="de-AT" b="1" dirty="0" err="1"/>
              <a:t>framework</a:t>
            </a:r>
            <a:r>
              <a:rPr lang="de-AT" b="1" dirty="0"/>
              <a:t> on European </a:t>
            </a:r>
            <a:r>
              <a:rPr lang="de-AT" b="1" dirty="0" err="1"/>
              <a:t>level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9606" y="1663139"/>
            <a:ext cx="10515600" cy="1999615"/>
          </a:xfrm>
        </p:spPr>
        <p:txBody>
          <a:bodyPr>
            <a:normAutofit fontScale="92500"/>
          </a:bodyPr>
          <a:lstStyle/>
          <a:p>
            <a:r>
              <a:rPr lang="de-AT" dirty="0" err="1"/>
              <a:t>Adopted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>
                <a:hlinkClick r:id="rId3"/>
              </a:rPr>
              <a:t>Bern Convention </a:t>
            </a:r>
            <a:r>
              <a:rPr lang="de-AT" dirty="0"/>
              <a:t>(2018)</a:t>
            </a:r>
          </a:p>
          <a:p>
            <a:r>
              <a:rPr lang="de-AT" dirty="0" err="1"/>
              <a:t>Endorsed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>
                <a:hlinkClick r:id="rId4"/>
              </a:rPr>
              <a:t>EU Species Action Plan </a:t>
            </a:r>
            <a:r>
              <a:rPr lang="de-AT" dirty="0" err="1"/>
              <a:t>under</a:t>
            </a:r>
            <a:r>
              <a:rPr lang="de-AT" dirty="0"/>
              <a:t> Habitats </a:t>
            </a:r>
            <a:r>
              <a:rPr lang="de-AT" dirty="0" err="1"/>
              <a:t>Directive</a:t>
            </a:r>
            <a:r>
              <a:rPr lang="de-AT" dirty="0"/>
              <a:t> (2019)</a:t>
            </a:r>
          </a:p>
          <a:p>
            <a:r>
              <a:rPr lang="de-AT" dirty="0"/>
              <a:t>Support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PANEUAP in </a:t>
            </a:r>
            <a:r>
              <a:rPr lang="en-GB" b="1" dirty="0"/>
              <a:t>ICPDR Ministerial </a:t>
            </a:r>
            <a:r>
              <a:rPr lang="de-AT" dirty="0" err="1"/>
              <a:t>declaration</a:t>
            </a:r>
            <a:r>
              <a:rPr lang="de-AT" dirty="0"/>
              <a:t> (2022), in ICPDR River </a:t>
            </a:r>
            <a:r>
              <a:rPr lang="de-AT" dirty="0" err="1"/>
              <a:t>Basin</a:t>
            </a:r>
            <a:r>
              <a:rPr lang="de-AT" dirty="0"/>
              <a:t> Management Plan and in EUSDR  </a:t>
            </a:r>
            <a:r>
              <a:rPr lang="de-AT" dirty="0" err="1"/>
              <a:t>Biodiversity</a:t>
            </a:r>
            <a:r>
              <a:rPr lang="de-AT" dirty="0"/>
              <a:t> </a:t>
            </a:r>
            <a:r>
              <a:rPr lang="de-AT" dirty="0" err="1"/>
              <a:t>Component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30795">
            <a:off x="289558" y="3893819"/>
            <a:ext cx="24688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80980">
            <a:off x="3760234" y="3670412"/>
            <a:ext cx="2453640" cy="352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6802">
            <a:off x="6289435" y="4030978"/>
            <a:ext cx="237744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720" y="252094"/>
            <a:ext cx="1684973" cy="1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04063">
            <a:off x="9828180" y="3542791"/>
            <a:ext cx="2315447" cy="31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7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2862B-C39C-0718-B10C-C069EABE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>
                <a:solidFill>
                  <a:srgbClr val="3FA9F5"/>
                </a:solidFill>
                <a:latin typeface="+mn-lt"/>
              </a:rPr>
              <a:t>IMPLEMENTATION DIAGNOSTIC - 1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3E5E4-1364-13CB-37AD-2BF303B6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3FA9F5"/>
                </a:solidFill>
              </a:rPr>
              <a:t>HABITATS</a:t>
            </a: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No systematic identification &amp; monitoring </a:t>
            </a:r>
            <a:r>
              <a:rPr lang="en-GB" sz="3000" b="1" i="1" dirty="0">
                <a:solidFill>
                  <a:srgbClr val="0432FF"/>
                </a:solidFill>
              </a:rPr>
              <a:t>(marine/fresh waters)</a:t>
            </a:r>
            <a:endParaRPr lang="en-GB" sz="3000" b="1" dirty="0">
              <a:solidFill>
                <a:srgbClr val="0432FF"/>
              </a:solidFill>
            </a:endParaRP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Very little restoration/management of habitats</a:t>
            </a: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No systematic planning for habitats</a:t>
            </a:r>
          </a:p>
          <a:p>
            <a:r>
              <a:rPr lang="en-GB" b="1" dirty="0">
                <a:solidFill>
                  <a:srgbClr val="3FA9F5"/>
                </a:solidFill>
              </a:rPr>
              <a:t>PHYSICAL CONNECTIVITY</a:t>
            </a: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Monitored by ICPDR</a:t>
            </a: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ICPDR and Danube States are implementing a long-term plan for removal/mitigation of obstacles to fish migration</a:t>
            </a:r>
          </a:p>
          <a:p>
            <a:r>
              <a:rPr lang="en-GB" b="1" dirty="0">
                <a:solidFill>
                  <a:srgbClr val="3FA9F5"/>
                </a:solidFill>
              </a:rPr>
              <a:t>POPULATION SUPPORT</a:t>
            </a: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Enforcement of fishing bans must be strengthened</a:t>
            </a:r>
          </a:p>
          <a:p>
            <a:pPr lvl="1"/>
            <a:r>
              <a:rPr lang="de-AT" sz="3000" b="1" dirty="0" err="1">
                <a:solidFill>
                  <a:srgbClr val="0432FF"/>
                </a:solidFill>
              </a:rPr>
              <a:t>Coherent</a:t>
            </a:r>
            <a:r>
              <a:rPr lang="de-AT" sz="3000" b="1" dirty="0">
                <a:solidFill>
                  <a:srgbClr val="0432FF"/>
                </a:solidFill>
              </a:rPr>
              <a:t> </a:t>
            </a:r>
            <a:r>
              <a:rPr lang="de-AT" sz="3000" b="1" dirty="0" err="1">
                <a:solidFill>
                  <a:srgbClr val="0432FF"/>
                </a:solidFill>
              </a:rPr>
              <a:t>basin-wide</a:t>
            </a:r>
            <a:r>
              <a:rPr lang="de-AT" sz="3000" b="1" dirty="0">
                <a:solidFill>
                  <a:srgbClr val="0432FF"/>
                </a:solidFill>
              </a:rPr>
              <a:t> </a:t>
            </a:r>
            <a:r>
              <a:rPr lang="de-AT" sz="3000" b="1" dirty="0" err="1">
                <a:solidFill>
                  <a:srgbClr val="0432FF"/>
                </a:solidFill>
              </a:rPr>
              <a:t>population</a:t>
            </a:r>
            <a:r>
              <a:rPr lang="de-AT" sz="3000" b="1" dirty="0">
                <a:solidFill>
                  <a:srgbClr val="0432FF"/>
                </a:solidFill>
              </a:rPr>
              <a:t> </a:t>
            </a:r>
            <a:r>
              <a:rPr lang="de-AT" sz="3000" b="1" dirty="0" err="1">
                <a:solidFill>
                  <a:srgbClr val="0432FF"/>
                </a:solidFill>
              </a:rPr>
              <a:t>monitoring</a:t>
            </a:r>
            <a:r>
              <a:rPr lang="de-AT" sz="3000" b="1" dirty="0">
                <a:solidFill>
                  <a:srgbClr val="0432FF"/>
                </a:solidFill>
              </a:rPr>
              <a:t> </a:t>
            </a:r>
            <a:r>
              <a:rPr lang="de-AT" sz="3000" b="1" dirty="0" err="1">
                <a:solidFill>
                  <a:srgbClr val="0432FF"/>
                </a:solidFill>
              </a:rPr>
              <a:t>is</a:t>
            </a:r>
            <a:r>
              <a:rPr lang="de-AT" sz="3000" b="1" dirty="0">
                <a:solidFill>
                  <a:srgbClr val="0432FF"/>
                </a:solidFill>
              </a:rPr>
              <a:t> </a:t>
            </a:r>
            <a:r>
              <a:rPr lang="de-AT" sz="3000" b="1" dirty="0" err="1">
                <a:solidFill>
                  <a:srgbClr val="0432FF"/>
                </a:solidFill>
              </a:rPr>
              <a:t>urgently</a:t>
            </a:r>
            <a:r>
              <a:rPr lang="de-AT" sz="3000" b="1" dirty="0">
                <a:solidFill>
                  <a:srgbClr val="0432FF"/>
                </a:solidFill>
              </a:rPr>
              <a:t> </a:t>
            </a:r>
            <a:r>
              <a:rPr lang="de-AT" sz="3000" b="1" dirty="0" err="1">
                <a:solidFill>
                  <a:srgbClr val="0432FF"/>
                </a:solidFill>
              </a:rPr>
              <a:t>needed</a:t>
            </a:r>
            <a:endParaRPr lang="en-GB" sz="3000" b="1" dirty="0">
              <a:solidFill>
                <a:srgbClr val="0432FF"/>
              </a:solidFill>
            </a:endParaRPr>
          </a:p>
          <a:p>
            <a:pPr lvl="1"/>
            <a:r>
              <a:rPr lang="en-GB" sz="3000" b="1" dirty="0">
                <a:solidFill>
                  <a:srgbClr val="0432FF"/>
                </a:solidFill>
              </a:rPr>
              <a:t>More ex-situ breed and restock facilities needed</a:t>
            </a:r>
          </a:p>
          <a:p>
            <a:pPr lvl="1"/>
            <a:endParaRPr lang="en-GB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9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ED4EB-3F36-1E10-9426-3006655D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>
                <a:solidFill>
                  <a:srgbClr val="3FA9F5"/>
                </a:solidFill>
                <a:latin typeface="+mn-lt"/>
              </a:rPr>
              <a:t>IMPLEMENTATION DIAGNOSTIC - 2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8C41DE-C825-E576-3E9A-F5F3523C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190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b="1" i="1" dirty="0">
                <a:solidFill>
                  <a:srgbClr val="0432FF"/>
                </a:solidFill>
              </a:rPr>
              <a:t>Absence of effective protection under Habitats Directive </a:t>
            </a:r>
            <a:r>
              <a:rPr lang="en-GB" i="1" dirty="0">
                <a:solidFill>
                  <a:srgbClr val="0432FF"/>
                </a:solidFill>
              </a:rPr>
              <a:t>(Annex V only)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Lack of national implementation plans, following the PANEUAP.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Absence of coordination between inland and marine management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Absence of basin-wide coordination and a forum for coordination of habitats and population issues 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Absence of exchange of information </a:t>
            </a:r>
            <a:r>
              <a:rPr lang="en-GB" i="1" dirty="0">
                <a:solidFill>
                  <a:srgbClr val="0432FF"/>
                </a:solidFill>
              </a:rPr>
              <a:t>(except for physical connectivity)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Absence of coordination between water and nature management at national and basin levels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Absence of national and basin wide population monitoring to inform decisions </a:t>
            </a:r>
          </a:p>
        </p:txBody>
      </p:sp>
    </p:spTree>
    <p:extLst>
      <p:ext uri="{BB962C8B-B14F-4D97-AF65-F5344CB8AC3E}">
        <p14:creationId xmlns:p14="http://schemas.microsoft.com/office/powerpoint/2010/main" val="327299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7B964-7D7F-BBC1-2833-8A736039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>
                <a:solidFill>
                  <a:srgbClr val="3FA9F5"/>
                </a:solidFill>
                <a:latin typeface="+mn-lt"/>
              </a:rPr>
              <a:t>NRL PROPOSAL - STURGEON LITMUS TEST</a:t>
            </a:r>
            <a:br>
              <a:rPr lang="en-GB" b="1" i="1" dirty="0">
                <a:solidFill>
                  <a:srgbClr val="3FA9F5"/>
                </a:solidFill>
                <a:latin typeface="+mn-lt"/>
              </a:rPr>
            </a:br>
            <a:r>
              <a:rPr lang="en-GB" sz="3600" b="1" i="1" dirty="0">
                <a:solidFill>
                  <a:srgbClr val="3FA9F5"/>
                </a:solidFill>
                <a:latin typeface="+mn-lt"/>
              </a:rPr>
              <a:t>for Long-Distance Migratory Fish (e.g. sturgeon)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9C4B8-5FF0-A665-256D-050440341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i="1" dirty="0">
                <a:solidFill>
                  <a:srgbClr val="0432FF"/>
                </a:solidFill>
              </a:rPr>
              <a:t>The NRL proposal is a very welcome and long overdue proposal to strengthen biodiversity with many important elements</a:t>
            </a:r>
          </a:p>
          <a:p>
            <a:r>
              <a:rPr lang="en-GB" b="1" i="1" u="sng" dirty="0">
                <a:solidFill>
                  <a:srgbClr val="0432FF"/>
                </a:solidFill>
                <a:highlight>
                  <a:srgbClr val="FFFF00"/>
                </a:highlight>
              </a:rPr>
              <a:t>BUT</a:t>
            </a:r>
            <a:r>
              <a:rPr lang="en-GB" b="1" i="1" u="sng" dirty="0">
                <a:solidFill>
                  <a:srgbClr val="0432FF"/>
                </a:solidFill>
              </a:rPr>
              <a:t> </a:t>
            </a:r>
            <a:r>
              <a:rPr lang="en-GB" b="1" i="1" dirty="0">
                <a:solidFill>
                  <a:srgbClr val="0432FF"/>
                </a:solidFill>
              </a:rPr>
              <a:t>does little for long distance migratory fish</a:t>
            </a:r>
            <a:endParaRPr lang="en-GB" b="1" i="1" u="sng" dirty="0">
              <a:solidFill>
                <a:srgbClr val="0432FF"/>
              </a:solidFill>
            </a:endParaRPr>
          </a:p>
          <a:p>
            <a:r>
              <a:rPr lang="en-GB" b="1" i="1" dirty="0">
                <a:solidFill>
                  <a:srgbClr val="0432FF"/>
                </a:solidFill>
              </a:rPr>
              <a:t>by not breaking up silos and promoting cooperation</a:t>
            </a:r>
          </a:p>
          <a:p>
            <a:pPr lvl="1"/>
            <a:r>
              <a:rPr lang="en-GB" b="1" i="1" dirty="0">
                <a:solidFill>
                  <a:srgbClr val="0432FF"/>
                </a:solidFill>
              </a:rPr>
              <a:t>between land and marine</a:t>
            </a:r>
          </a:p>
          <a:p>
            <a:pPr lvl="1"/>
            <a:r>
              <a:rPr lang="en-GB" b="1" i="1" dirty="0">
                <a:solidFill>
                  <a:srgbClr val="0432FF"/>
                </a:solidFill>
              </a:rPr>
              <a:t>between countries, and </a:t>
            </a:r>
          </a:p>
          <a:p>
            <a:pPr lvl="1"/>
            <a:r>
              <a:rPr lang="en-GB" b="1" i="1" dirty="0">
                <a:solidFill>
                  <a:srgbClr val="0432FF"/>
                </a:solidFill>
              </a:rPr>
              <a:t>between authorities within countries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by not compensating for lack of protection under HD – in spite of IUCN Red List</a:t>
            </a:r>
          </a:p>
          <a:p>
            <a:r>
              <a:rPr lang="en-GB" b="1" i="1" dirty="0">
                <a:solidFill>
                  <a:srgbClr val="0432FF"/>
                </a:solidFill>
              </a:rPr>
              <a:t>by not promoting coherent population monitoring to improve decision making</a:t>
            </a:r>
          </a:p>
          <a:p>
            <a:r>
              <a:rPr lang="en-GB" b="1" i="1" u="sng" dirty="0">
                <a:solidFill>
                  <a:srgbClr val="0432FF"/>
                </a:solidFill>
                <a:highlight>
                  <a:srgbClr val="FFFF00"/>
                </a:highlight>
              </a:rPr>
              <a:t>AND</a:t>
            </a:r>
            <a:r>
              <a:rPr lang="en-GB" b="1" i="1" dirty="0">
                <a:solidFill>
                  <a:srgbClr val="0432FF"/>
                </a:solidFill>
              </a:rPr>
              <a:t> confounds issues by treating connectivity as an end in itself rather than a means to an end (i.e. to provide for migration across jurisdictions and </a:t>
            </a:r>
            <a:r>
              <a:rPr lang="en-GB" b="1" i="1">
                <a:solidFill>
                  <a:srgbClr val="0432FF"/>
                </a:solidFill>
              </a:rPr>
              <a:t>ultimately biodiversity)</a:t>
            </a:r>
            <a:endParaRPr lang="en-GB" b="1" i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3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BA7B2-9633-C640-BF84-CD114742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110344"/>
            <a:ext cx="9980529" cy="3452132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i="1" dirty="0">
                <a:solidFill>
                  <a:srgbClr val="3FA9F5"/>
                </a:solidFill>
              </a:rPr>
            </a:br>
            <a:br>
              <a:rPr lang="en-GB" b="1" i="1" dirty="0">
                <a:solidFill>
                  <a:srgbClr val="3FA9F5"/>
                </a:solidFill>
              </a:rPr>
            </a:br>
            <a:br>
              <a:rPr lang="en-GB" b="1" i="1" dirty="0">
                <a:solidFill>
                  <a:srgbClr val="3FA9F5"/>
                </a:solidFill>
              </a:rPr>
            </a:br>
            <a:br>
              <a:rPr lang="en-GB" b="1" i="1" dirty="0">
                <a:solidFill>
                  <a:srgbClr val="3FA9F5"/>
                </a:solidFill>
              </a:rPr>
            </a:br>
            <a:r>
              <a:rPr lang="en-GB" b="1" i="1" dirty="0">
                <a:solidFill>
                  <a:srgbClr val="3FA9F5"/>
                </a:solidFill>
              </a:rPr>
              <a:t>Thank you for your attention !</a:t>
            </a:r>
            <a:br>
              <a:rPr lang="en-GB" b="1" i="1" dirty="0">
                <a:solidFill>
                  <a:srgbClr val="3FA9F5"/>
                </a:solidFill>
              </a:rPr>
            </a:br>
            <a:endParaRPr lang="en-GB" b="1" i="1" dirty="0">
              <a:solidFill>
                <a:srgbClr val="3FA9F5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68E30F-B63C-C24D-BEEB-C0706D7D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10515600" cy="941388"/>
          </a:xfrm>
        </p:spPr>
        <p:txBody>
          <a:bodyPr/>
          <a:lstStyle/>
          <a:p>
            <a:r>
              <a:rPr lang="en-GB" dirty="0">
                <a:solidFill>
                  <a:srgbClr val="3FA9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www.dstf.info</a:t>
            </a:r>
            <a:r>
              <a:rPr lang="en-GB" dirty="0">
                <a:solidFill>
                  <a:srgbClr val="3FA9F5"/>
                </a:solidFill>
              </a:rPr>
              <a:t> </a:t>
            </a:r>
          </a:p>
          <a:p>
            <a:r>
              <a:rPr lang="en-GB" dirty="0">
                <a:solidFill>
                  <a:srgbClr val="3FA9F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info@dtsf.info</a:t>
            </a:r>
            <a:endParaRPr lang="en-GB" dirty="0">
              <a:solidFill>
                <a:srgbClr val="3FA9F5"/>
              </a:solidFill>
            </a:endParaRPr>
          </a:p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383BD7-E1B6-AA9F-961D-FC389A7E37BB}"/>
              </a:ext>
            </a:extLst>
          </p:cNvPr>
          <p:cNvSpPr txBox="1"/>
          <p:nvPr/>
        </p:nvSpPr>
        <p:spPr>
          <a:xfrm>
            <a:off x="1193275" y="1310568"/>
            <a:ext cx="9805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>
                <a:solidFill>
                  <a:srgbClr val="FF0000"/>
                </a:solidFill>
              </a:rPr>
              <a:t>IF WE DON’T ACT NOW, </a:t>
            </a:r>
          </a:p>
          <a:p>
            <a:pPr algn="ctr"/>
            <a:r>
              <a:rPr lang="en-GB" sz="4000" b="1" i="1" dirty="0">
                <a:solidFill>
                  <a:srgbClr val="FF0000"/>
                </a:solidFill>
              </a:rPr>
              <a:t>WE WILL LOSE MORE STURGEON SPECIES !</a:t>
            </a:r>
          </a:p>
        </p:txBody>
      </p:sp>
    </p:spTree>
    <p:extLst>
      <p:ext uri="{BB962C8B-B14F-4D97-AF65-F5344CB8AC3E}">
        <p14:creationId xmlns:p14="http://schemas.microsoft.com/office/powerpoint/2010/main" val="30770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34E605-A37B-6D4D-9918-C8428EE2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GB" b="1" i="1" dirty="0">
                <a:solidFill>
                  <a:srgbClr val="3FA9F5"/>
                </a:solidFill>
                <a:latin typeface="+mn-lt"/>
              </a:rPr>
              <a:t>MAIN PRIORITIES FOR STURGEONS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CFEA3-68A0-7C4F-B101-A35427424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068406" cy="3547872"/>
          </a:xfrm>
        </p:spPr>
        <p:txBody>
          <a:bodyPr anchor="t">
            <a:normAutofit/>
          </a:bodyPr>
          <a:lstStyle/>
          <a:p>
            <a:r>
              <a:rPr lang="en-GB" sz="2000" dirty="0"/>
              <a:t>Prevention of poaching or by-catch of wild sturgeons in fresh and marine waters</a:t>
            </a:r>
          </a:p>
          <a:p>
            <a:r>
              <a:rPr lang="en-GB" sz="2000" dirty="0"/>
              <a:t>Restore and maintain ecological migration corridors and habitats, including removal of obstacles to migration</a:t>
            </a:r>
          </a:p>
          <a:p>
            <a:r>
              <a:rPr lang="en-GB" sz="2000" dirty="0"/>
              <a:t>Establishment and operation of conservation hatcheries and restocking of sturgeons in the Danube</a:t>
            </a:r>
          </a:p>
          <a:p>
            <a:r>
              <a:rPr lang="en-GB" sz="2000" dirty="0"/>
              <a:t>Establishment of an effective system for sturgeon population monitoring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410" y="771841"/>
            <a:ext cx="2866605" cy="194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274" y="1837544"/>
            <a:ext cx="3213341" cy="2003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410" y="3720230"/>
            <a:ext cx="2804547" cy="178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bst\00_Sturgeon\Communication\Pictures\Jungstörmonitoring Untere Donau(c) R.Reinartz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4274" y="4711782"/>
            <a:ext cx="3155895" cy="193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84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150" y="136852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>
                <a:solidFill>
                  <a:srgbClr val="3FA9F5"/>
                </a:solidFill>
                <a:latin typeface="+mn-lt"/>
              </a:rPr>
              <a:t>New IUCN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Red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List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Assesment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July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2022:  -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No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time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to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lose in Europe ….But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only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potected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</a:t>
            </a:r>
            <a:r>
              <a:rPr lang="de-DE" sz="4000" b="1" dirty="0" err="1">
                <a:solidFill>
                  <a:srgbClr val="3FA9F5"/>
                </a:solidFill>
                <a:latin typeface="+mn-lt"/>
              </a:rPr>
              <a:t>by</a:t>
            </a:r>
            <a:r>
              <a:rPr lang="de-DE" sz="4000" b="1" dirty="0">
                <a:solidFill>
                  <a:srgbClr val="3FA9F5"/>
                </a:solidFill>
                <a:latin typeface="+mn-lt"/>
              </a:rPr>
              <a:t> HD Annex V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71582"/>
              </p:ext>
            </p:extLst>
          </p:nvPr>
        </p:nvGraphicFramePr>
        <p:xfrm>
          <a:off x="177004" y="1375212"/>
          <a:ext cx="11822976" cy="4417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8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Russian </a:t>
                      </a:r>
                      <a:r>
                        <a:rPr lang="en-GB" sz="1100">
                          <a:effectLst/>
                        </a:rPr>
                        <a:t>Sturgeon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Adriatic Sturgeon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Ship Sturgeon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Atlantic or </a:t>
                      </a:r>
                      <a:r>
                        <a:rPr lang="en-GB" sz="1200" b="1" dirty="0">
                          <a:effectLst/>
                        </a:rPr>
                        <a:t>Baltic Sturgeon</a:t>
                      </a:r>
                      <a:endParaRPr lang="de-D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Sterlet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Stellate Sturgeon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European/Common Sturgeon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Beluga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46192" y="6526355"/>
            <a:ext cx="21916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© M. </a:t>
            </a:r>
            <a:r>
              <a:rPr kumimoji="0" lang="en-GB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Roggo</a:t>
            </a: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f. </a:t>
            </a:r>
            <a:r>
              <a:rPr kumimoji="0" lang="en-GB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</a:t>
            </a:r>
            <a:r>
              <a:rPr kumimoji="0" lang="en-GB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sturio</a:t>
            </a: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© Thomas Friedrich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5286" y="2530824"/>
            <a:ext cx="303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CR</a:t>
            </a:r>
            <a:r>
              <a:rPr lang="de-DE" sz="2800"/>
              <a:t>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443150" y="2552676"/>
            <a:ext cx="225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CR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6096000" y="4869706"/>
            <a:ext cx="297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CR</a:t>
            </a:r>
          </a:p>
          <a:p>
            <a:pPr algn="ctr"/>
            <a:r>
              <a:rPr lang="de-DE" b="1">
                <a:solidFill>
                  <a:srgbClr val="FF0000"/>
                </a:solidFill>
              </a:rPr>
              <a:t>EXTINCT in the Danube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096000" y="2552676"/>
            <a:ext cx="2915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CR </a:t>
            </a:r>
            <a:br>
              <a:rPr lang="de-DE" b="1">
                <a:solidFill>
                  <a:srgbClr val="FF0000"/>
                </a:solidFill>
              </a:rPr>
            </a:br>
            <a:r>
              <a:rPr lang="de-DE" b="1">
                <a:solidFill>
                  <a:srgbClr val="FF0000"/>
                </a:solidFill>
              </a:rPr>
              <a:t>EXTINCT in the Danube </a:t>
            </a:r>
            <a:br>
              <a:rPr lang="de-DE" b="1">
                <a:solidFill>
                  <a:srgbClr val="FF0000"/>
                </a:solidFill>
              </a:rPr>
            </a:br>
            <a:r>
              <a:rPr lang="de-DE" b="1">
                <a:solidFill>
                  <a:srgbClr val="FF0000"/>
                </a:solidFill>
              </a:rPr>
              <a:t>&amp; </a:t>
            </a:r>
            <a:r>
              <a:rPr lang="de-DE" b="1">
                <a:solidFill>
                  <a:srgbClr val="FF0000"/>
                </a:solidFill>
                <a:sym typeface="Wingdings" panose="05000000000000000000" pitchFamily="2" charset="2"/>
              </a:rPr>
              <a:t>extinct in the EU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179334" y="4941714"/>
            <a:ext cx="291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CR</a:t>
            </a:r>
            <a:endParaRPr lang="de-DE" sz="2800" dirty="0"/>
          </a:p>
        </p:txBody>
      </p:sp>
      <p:sp>
        <p:nvSpPr>
          <p:cNvPr id="18" name="Textfeld 17"/>
          <p:cNvSpPr txBox="1"/>
          <p:nvPr/>
        </p:nvSpPr>
        <p:spPr>
          <a:xfrm>
            <a:off x="9072331" y="4928940"/>
            <a:ext cx="28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CR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9072331" y="2552924"/>
            <a:ext cx="28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CR</a:t>
            </a:r>
            <a:endParaRPr lang="de-DE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232541" y="4928940"/>
            <a:ext cx="284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EN</a:t>
            </a:r>
            <a:endParaRPr lang="de-DE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A0BEFF53-701A-464E-BDB7-BCB45AEF9BBA}"/>
              </a:ext>
            </a:extLst>
          </p:cNvPr>
          <p:cNvGrpSpPr/>
          <p:nvPr/>
        </p:nvGrpSpPr>
        <p:grpSpPr>
          <a:xfrm>
            <a:off x="352284" y="902665"/>
            <a:ext cx="11727183" cy="4053252"/>
            <a:chOff x="264211" y="676998"/>
            <a:chExt cx="8795388" cy="303993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4868" y="2346555"/>
              <a:ext cx="2252093" cy="1370382"/>
            </a:xfrm>
            <a:prstGeom prst="rect">
              <a:avLst/>
            </a:prstGeom>
          </p:spPr>
        </p:pic>
        <p:pic>
          <p:nvPicPr>
            <p:cNvPr id="23" name="Grafik 22"/>
            <p:cNvPicPr/>
            <p:nvPr/>
          </p:nvPicPr>
          <p:blipFill>
            <a:blip r:embed="rId4" cstate="email">
              <a:clrChange>
                <a:clrFrom>
                  <a:srgbClr val="FEEFC4"/>
                </a:clrFrom>
                <a:clrTo>
                  <a:srgbClr val="FEEFC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3042" y="2886616"/>
              <a:ext cx="1827602" cy="408446"/>
            </a:xfrm>
            <a:prstGeom prst="rect">
              <a:avLst/>
            </a:prstGeom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633" y="2352539"/>
              <a:ext cx="2096337" cy="127560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211" y="2400562"/>
              <a:ext cx="2134742" cy="129897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0" y="726375"/>
              <a:ext cx="1970363" cy="1198951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5732" y="696916"/>
              <a:ext cx="2131586" cy="129705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1159" flipH="1">
              <a:off x="6882182" y="676998"/>
              <a:ext cx="2177417" cy="1324943"/>
            </a:xfrm>
            <a:prstGeom prst="rect">
              <a:avLst/>
            </a:prstGeom>
          </p:spPr>
        </p:pic>
      </p:grpSp>
      <p:sp>
        <p:nvSpPr>
          <p:cNvPr id="22" name="&quot;Nein&quot;-Symbol 21"/>
          <p:cNvSpPr/>
          <p:nvPr/>
        </p:nvSpPr>
        <p:spPr>
          <a:xfrm>
            <a:off x="6270725" y="1188681"/>
            <a:ext cx="2740878" cy="2392471"/>
          </a:xfrm>
          <a:prstGeom prst="noSmoking">
            <a:avLst>
              <a:gd name="adj" fmla="val 8276"/>
            </a:avLst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&quot;Nein&quot;-Symbol 26"/>
          <p:cNvSpPr/>
          <p:nvPr/>
        </p:nvSpPr>
        <p:spPr>
          <a:xfrm>
            <a:off x="6337818" y="3733552"/>
            <a:ext cx="2740878" cy="2392471"/>
          </a:xfrm>
          <a:prstGeom prst="noSmoking">
            <a:avLst>
              <a:gd name="adj" fmla="val 7207"/>
            </a:avLst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ad 27"/>
          <p:cNvSpPr/>
          <p:nvPr/>
        </p:nvSpPr>
        <p:spPr>
          <a:xfrm>
            <a:off x="456565" y="997718"/>
            <a:ext cx="2712250" cy="2544871"/>
          </a:xfrm>
          <a:prstGeom prst="donut">
            <a:avLst>
              <a:gd name="adj" fmla="val 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ad 28"/>
          <p:cNvSpPr/>
          <p:nvPr/>
        </p:nvSpPr>
        <p:spPr>
          <a:xfrm>
            <a:off x="352284" y="3476006"/>
            <a:ext cx="2712250" cy="2544871"/>
          </a:xfrm>
          <a:prstGeom prst="donut">
            <a:avLst>
              <a:gd name="adj" fmla="val 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ad 29"/>
          <p:cNvSpPr/>
          <p:nvPr/>
        </p:nvSpPr>
        <p:spPr>
          <a:xfrm>
            <a:off x="3316222" y="3369568"/>
            <a:ext cx="2712250" cy="2544871"/>
          </a:xfrm>
          <a:prstGeom prst="donut">
            <a:avLst>
              <a:gd name="adj" fmla="val 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ad 30"/>
          <p:cNvSpPr/>
          <p:nvPr/>
        </p:nvSpPr>
        <p:spPr>
          <a:xfrm>
            <a:off x="9221521" y="3369330"/>
            <a:ext cx="2712250" cy="2544871"/>
          </a:xfrm>
          <a:prstGeom prst="donut">
            <a:avLst>
              <a:gd name="adj" fmla="val 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2386" y="5743973"/>
            <a:ext cx="2729614" cy="11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448833" y="5761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/>
              <a:t>https://www.interreg-danube.eu/approved-projects/measures</a:t>
            </a:r>
            <a:endParaRPr lang="de-DE" b="1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7C9C7271-6F13-F44D-BA5A-7DF3C4418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425" y="1"/>
            <a:ext cx="9970765" cy="69795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055" y="5034987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579120" y="4312920"/>
            <a:ext cx="3291840" cy="25450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369037" y="2026050"/>
            <a:ext cx="4065803" cy="4948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Available data was collected to map sturgeon habitats </a:t>
            </a:r>
            <a:br>
              <a:rPr lang="en-GB" sz="2600" dirty="0"/>
            </a:br>
            <a:r>
              <a:rPr lang="en-GB" sz="2600" dirty="0"/>
              <a:t>(spawning, nursing, wintering, not specified)</a:t>
            </a:r>
          </a:p>
          <a:p>
            <a:r>
              <a:rPr lang="de-AT" sz="2600" dirty="0"/>
              <a:t>Not a </a:t>
            </a:r>
            <a:r>
              <a:rPr lang="de-AT" sz="2600" dirty="0" err="1"/>
              <a:t>complete</a:t>
            </a:r>
            <a:r>
              <a:rPr lang="de-AT" sz="2600" dirty="0"/>
              <a:t> </a:t>
            </a:r>
            <a:r>
              <a:rPr lang="de-AT" sz="2600" dirty="0" err="1"/>
              <a:t>picture</a:t>
            </a:r>
            <a:r>
              <a:rPr lang="de-AT" sz="2600" dirty="0"/>
              <a:t> </a:t>
            </a:r>
            <a:r>
              <a:rPr lang="de-AT" sz="2600" dirty="0" err="1"/>
              <a:t>needs</a:t>
            </a:r>
            <a:r>
              <a:rPr lang="de-AT" sz="2600" dirty="0"/>
              <a:t> </a:t>
            </a:r>
            <a:r>
              <a:rPr lang="de-AT" sz="2600" dirty="0" err="1"/>
              <a:t>additions</a:t>
            </a:r>
            <a:endParaRPr lang="de-AT" sz="2600" dirty="0"/>
          </a:p>
          <a:p>
            <a:r>
              <a:rPr lang="de-AT" sz="2600" dirty="0"/>
              <a:t>Not a  </a:t>
            </a:r>
            <a:r>
              <a:rPr lang="de-AT" sz="2600" dirty="0" err="1"/>
              <a:t>picture</a:t>
            </a:r>
            <a:r>
              <a:rPr lang="de-AT" sz="2600" dirty="0"/>
              <a:t>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distrubitions</a:t>
            </a:r>
            <a:r>
              <a:rPr lang="de-AT" sz="2600" dirty="0"/>
              <a:t>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species</a:t>
            </a:r>
            <a:endParaRPr lang="de-AT" sz="2600" dirty="0"/>
          </a:p>
          <a:p>
            <a:r>
              <a:rPr lang="de-AT" sz="2600" dirty="0"/>
              <a:t>Best </a:t>
            </a:r>
            <a:r>
              <a:rPr lang="de-AT" sz="2600" dirty="0" err="1"/>
              <a:t>basis</a:t>
            </a:r>
            <a:r>
              <a:rPr lang="de-AT" sz="2600" dirty="0"/>
              <a:t>  </a:t>
            </a:r>
            <a:r>
              <a:rPr lang="de-AT" sz="2600" dirty="0" err="1"/>
              <a:t>available</a:t>
            </a:r>
            <a:br>
              <a:rPr lang="de-AT" sz="2600" dirty="0"/>
            </a:br>
            <a:r>
              <a:rPr lang="de-AT" sz="2600" dirty="0">
                <a:sym typeface="Wingdings" panose="05000000000000000000" pitchFamily="2" charset="2"/>
              </a:rPr>
              <a:t>  </a:t>
            </a:r>
            <a:r>
              <a:rPr lang="de-AT" sz="2600" dirty="0"/>
              <a:t>Integrated in </a:t>
            </a:r>
            <a:r>
              <a:rPr lang="de-AT" sz="2600" dirty="0" err="1"/>
              <a:t>Danube</a:t>
            </a:r>
            <a:r>
              <a:rPr lang="de-AT" sz="2600" dirty="0"/>
              <a:t> RBMP 2021</a:t>
            </a:r>
          </a:p>
          <a:p>
            <a:endParaRPr lang="en-GB" sz="2600" dirty="0"/>
          </a:p>
        </p:txBody>
      </p:sp>
      <p:sp>
        <p:nvSpPr>
          <p:cNvPr id="5" name="Rechteck 4"/>
          <p:cNvSpPr/>
          <p:nvPr/>
        </p:nvSpPr>
        <p:spPr>
          <a:xfrm>
            <a:off x="281354" y="494108"/>
            <a:ext cx="1142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1" dirty="0">
                <a:solidFill>
                  <a:srgbClr val="3FA9F5"/>
                </a:solidFill>
              </a:rPr>
              <a:t>Mapping of habitats of sturgeons 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4709160" y="1552572"/>
            <a:ext cx="7325273" cy="5183508"/>
            <a:chOff x="5143308" y="1552572"/>
            <a:chExt cx="6891125" cy="475406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308" y="1552572"/>
              <a:ext cx="6891125" cy="4754066"/>
            </a:xfrm>
            <a:prstGeom prst="rect">
              <a:avLst/>
            </a:prstGeom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739DC84C-5D59-254C-B73E-664DCBA62F8C}"/>
                </a:ext>
              </a:extLst>
            </p:cNvPr>
            <p:cNvSpPr/>
            <p:nvPr/>
          </p:nvSpPr>
          <p:spPr>
            <a:xfrm>
              <a:off x="7315201" y="2599765"/>
              <a:ext cx="268940" cy="2868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16E16A38-66A3-D44F-8E41-A87894CA5735}"/>
                </a:ext>
              </a:extLst>
            </p:cNvPr>
            <p:cNvSpPr/>
            <p:nvPr/>
          </p:nvSpPr>
          <p:spPr>
            <a:xfrm>
              <a:off x="10739718" y="2599765"/>
              <a:ext cx="268940" cy="2868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4C8C52F-114E-0342-876D-56FB88460DE8}"/>
                </a:ext>
              </a:extLst>
            </p:cNvPr>
            <p:cNvSpPr/>
            <p:nvPr/>
          </p:nvSpPr>
          <p:spPr>
            <a:xfrm>
              <a:off x="10739718" y="4500282"/>
              <a:ext cx="268940" cy="2868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729551B-448C-6848-B4D3-008699E5C73A}"/>
                </a:ext>
              </a:extLst>
            </p:cNvPr>
            <p:cNvSpPr/>
            <p:nvPr/>
          </p:nvSpPr>
          <p:spPr>
            <a:xfrm>
              <a:off x="7315201" y="4500282"/>
              <a:ext cx="268940" cy="2868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518960" y="2019089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9912400" y="2042609"/>
              <a:ext cx="108560" cy="98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e 12"/>
            <p:cNvSpPr/>
            <p:nvPr/>
          </p:nvSpPr>
          <p:spPr>
            <a:xfrm flipV="1">
              <a:off x="6545820" y="3938388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Ellipse 13"/>
            <p:cNvSpPr/>
            <p:nvPr/>
          </p:nvSpPr>
          <p:spPr>
            <a:xfrm flipV="1">
              <a:off x="9918940" y="397213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052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448833" y="5761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/>
              <a:t>https://www.interreg-danube.eu/approved-projects/measures</a:t>
            </a:r>
            <a:endParaRPr lang="de-DE" b="1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7C9C7271-6F13-F44D-BA5A-7DF3C4418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425" y="0"/>
            <a:ext cx="9970765" cy="69795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055" y="5034987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2072640" y="777240"/>
            <a:ext cx="513588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325793"/>
            <a:ext cx="8778240" cy="65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58840" y="325793"/>
            <a:ext cx="6233160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000" dirty="0" err="1"/>
              <a:t>Once</a:t>
            </a:r>
            <a:r>
              <a:rPr lang="de-AT" sz="2000" dirty="0"/>
              <a:t> Iron Gates </a:t>
            </a:r>
            <a:r>
              <a:rPr lang="de-AT" sz="2000" dirty="0" err="1"/>
              <a:t>become</a:t>
            </a:r>
            <a:r>
              <a:rPr lang="de-AT" sz="2000" dirty="0"/>
              <a:t> passable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access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free</a:t>
            </a:r>
            <a:r>
              <a:rPr lang="de-AT" sz="2000" dirty="0"/>
              <a:t> </a:t>
            </a:r>
            <a:r>
              <a:rPr lang="de-AT" sz="2000" dirty="0" err="1"/>
              <a:t>flowing</a:t>
            </a:r>
            <a:r>
              <a:rPr lang="de-AT" sz="2000" dirty="0"/>
              <a:t> </a:t>
            </a:r>
            <a:r>
              <a:rPr lang="de-AT" sz="2000" dirty="0" err="1"/>
              <a:t>river</a:t>
            </a:r>
            <a:r>
              <a:rPr lang="de-AT" sz="2000" dirty="0"/>
              <a:t> stretch will double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current</a:t>
            </a:r>
            <a:r>
              <a:rPr lang="de-AT" sz="2000" dirty="0"/>
              <a:t> stretch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Lower </a:t>
            </a:r>
            <a:r>
              <a:rPr lang="de-AT" sz="2000" dirty="0" err="1"/>
              <a:t>Danube</a:t>
            </a:r>
            <a:r>
              <a:rPr lang="de-AT" sz="2000" dirty="0"/>
              <a:t>.</a:t>
            </a:r>
          </a:p>
          <a:p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err="1"/>
              <a:t>several</a:t>
            </a:r>
            <a:r>
              <a:rPr lang="de-AT" sz="2000" dirty="0"/>
              <a:t> countries will </a:t>
            </a:r>
            <a:r>
              <a:rPr lang="de-AT" sz="2000" dirty="0" err="1"/>
              <a:t>need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share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responsibility</a:t>
            </a:r>
            <a:r>
              <a:rPr lang="de-AT" sz="2000" dirty="0"/>
              <a:t>  </a:t>
            </a:r>
            <a:r>
              <a:rPr lang="de-AT" sz="2000" dirty="0" err="1"/>
              <a:t>of</a:t>
            </a:r>
            <a:r>
              <a:rPr lang="de-AT" sz="2000" dirty="0"/>
              <a:t> an </a:t>
            </a:r>
            <a:r>
              <a:rPr lang="de-AT" sz="2000" dirty="0" err="1"/>
              <a:t>Ecological</a:t>
            </a:r>
            <a:r>
              <a:rPr lang="de-AT" sz="2000" dirty="0"/>
              <a:t> </a:t>
            </a:r>
            <a:r>
              <a:rPr lang="de-AT" sz="2000" dirty="0" err="1"/>
              <a:t>Corridor</a:t>
            </a:r>
            <a:r>
              <a:rPr lang="de-AT" sz="2000" dirty="0"/>
              <a:t> </a:t>
            </a:r>
            <a:r>
              <a:rPr lang="de-AT" sz="2000" dirty="0" err="1"/>
              <a:t>management</a:t>
            </a:r>
            <a:r>
              <a:rPr lang="de-AT" sz="2000" dirty="0"/>
              <a:t>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dirty="0" err="1"/>
              <a:t>migratory</a:t>
            </a:r>
            <a:r>
              <a:rPr lang="de-AT" sz="2000" dirty="0"/>
              <a:t> </a:t>
            </a:r>
            <a:r>
              <a:rPr lang="de-AT" sz="2000" dirty="0" err="1"/>
              <a:t>sturgeon</a:t>
            </a:r>
            <a:r>
              <a:rPr lang="de-AT" sz="2000" dirty="0"/>
              <a:t> – </a:t>
            </a:r>
            <a:r>
              <a:rPr lang="de-AT" sz="2000" dirty="0" err="1"/>
              <a:t>no</a:t>
            </a:r>
            <a:r>
              <a:rPr lang="de-AT" sz="2000" dirty="0"/>
              <a:t> </a:t>
            </a:r>
            <a:r>
              <a:rPr lang="de-AT" sz="2000" dirty="0" err="1"/>
              <a:t>new</a:t>
            </a:r>
            <a:r>
              <a:rPr lang="de-AT" sz="2000" dirty="0"/>
              <a:t> </a:t>
            </a:r>
            <a:r>
              <a:rPr lang="de-AT" sz="2000" dirty="0" err="1"/>
              <a:t>obstacles</a:t>
            </a:r>
            <a:r>
              <a:rPr lang="de-AT" sz="2000" dirty="0"/>
              <a:t>!</a:t>
            </a:r>
          </a:p>
          <a:p>
            <a:endParaRPr lang="de-AT" sz="2000" dirty="0"/>
          </a:p>
          <a:p>
            <a:r>
              <a:rPr lang="de-AT" sz="2000" dirty="0" err="1"/>
              <a:t>Desiging</a:t>
            </a:r>
            <a:r>
              <a:rPr lang="de-AT" sz="2000" dirty="0"/>
              <a:t> and </a:t>
            </a:r>
            <a:r>
              <a:rPr lang="de-AT" sz="2000" dirty="0" err="1"/>
              <a:t>implementing</a:t>
            </a:r>
            <a:r>
              <a:rPr lang="de-AT" sz="2000" dirty="0"/>
              <a:t> </a:t>
            </a:r>
            <a:r>
              <a:rPr lang="de-AT" sz="2000" u="sng" dirty="0" err="1"/>
              <a:t>functional</a:t>
            </a:r>
            <a:r>
              <a:rPr lang="de-AT" sz="2000" u="sng" dirty="0"/>
              <a:t> </a:t>
            </a:r>
            <a:r>
              <a:rPr lang="de-AT" sz="2000" dirty="0" err="1"/>
              <a:t>fish</a:t>
            </a:r>
            <a:r>
              <a:rPr lang="de-AT" sz="2000" dirty="0"/>
              <a:t> </a:t>
            </a:r>
            <a:r>
              <a:rPr lang="de-AT" sz="2000" dirty="0" err="1"/>
              <a:t>passages</a:t>
            </a:r>
            <a:r>
              <a:rPr lang="de-AT" sz="2000" dirty="0"/>
              <a:t> at </a:t>
            </a:r>
            <a:r>
              <a:rPr lang="de-AT" sz="2000" dirty="0" err="1"/>
              <a:t>this</a:t>
            </a:r>
            <a:r>
              <a:rPr lang="de-AT" sz="2000" dirty="0"/>
              <a:t> </a:t>
            </a:r>
            <a:r>
              <a:rPr lang="de-AT" sz="2000" dirty="0" err="1"/>
              <a:t>scale</a:t>
            </a:r>
            <a:r>
              <a:rPr lang="de-AT" sz="2000" dirty="0"/>
              <a:t> </a:t>
            </a:r>
            <a:r>
              <a:rPr lang="de-AT" sz="2000" dirty="0" err="1"/>
              <a:t>needs</a:t>
            </a:r>
            <a:r>
              <a:rPr lang="de-AT" sz="2000" dirty="0"/>
              <a:t> time</a:t>
            </a:r>
          </a:p>
          <a:p>
            <a:endParaRPr lang="de-AT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448833" y="5761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/>
              <a:t>https://www.interreg-danube.eu/approved-projects/measures</a:t>
            </a:r>
            <a:endParaRPr lang="de-DE" b="1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7C9C7271-6F13-F44D-BA5A-7DF3C4418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425" y="0"/>
            <a:ext cx="9970765" cy="69795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055" y="5034987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111240" y="4267200"/>
            <a:ext cx="297180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35F19-59FB-5D6B-ECEF-956C999E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i="1" dirty="0">
                <a:solidFill>
                  <a:srgbClr val="3FA9F5"/>
                </a:solidFill>
                <a:latin typeface="+mn-lt"/>
              </a:rPr>
              <a:t>STURGEON POPULATION SUPPORT MEASURES</a:t>
            </a:r>
            <a:br>
              <a:rPr lang="en-GB" sz="3600" b="1" i="1" dirty="0">
                <a:solidFill>
                  <a:srgbClr val="3FA9F5"/>
                </a:solidFill>
                <a:latin typeface="+mn-lt"/>
              </a:rPr>
            </a:br>
            <a:r>
              <a:rPr lang="en-GB" sz="3600" b="1" i="1" dirty="0">
                <a:solidFill>
                  <a:srgbClr val="3FA9F5"/>
                </a:solidFill>
                <a:latin typeface="+mn-lt"/>
              </a:rPr>
              <a:t>in the Danube Basin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92C95D-D455-82A7-25CD-5C68AF17C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i="1" dirty="0">
              <a:solidFill>
                <a:srgbClr val="0432FF"/>
              </a:solidFill>
            </a:endParaRPr>
          </a:p>
          <a:p>
            <a:r>
              <a:rPr lang="en-GB" b="1" i="1" dirty="0">
                <a:solidFill>
                  <a:srgbClr val="0432FF"/>
                </a:solidFill>
              </a:rPr>
              <a:t>fishing bans in place throughout the basin (however, angling allowed in AT and SK).</a:t>
            </a:r>
          </a:p>
          <a:p>
            <a:endParaRPr lang="en-GB" dirty="0"/>
          </a:p>
          <a:p>
            <a:pPr lvl="1"/>
            <a:r>
              <a:rPr lang="en-GB" sz="2800" b="1" i="1" dirty="0">
                <a:solidFill>
                  <a:srgbClr val="0432FF"/>
                </a:solidFill>
              </a:rPr>
              <a:t>But enforcement is weak  ⇒  considerable poaching</a:t>
            </a:r>
          </a:p>
          <a:p>
            <a:endParaRPr lang="en-GB" b="1" i="1" dirty="0">
              <a:solidFill>
                <a:srgbClr val="0432FF"/>
              </a:solidFill>
            </a:endParaRPr>
          </a:p>
          <a:p>
            <a:r>
              <a:rPr lang="en-GB" b="1" i="1" dirty="0">
                <a:solidFill>
                  <a:srgbClr val="0432FF"/>
                </a:solidFill>
              </a:rPr>
              <a:t>A first ex-situ breeding facility for restocking will start operations shortly</a:t>
            </a:r>
          </a:p>
        </p:txBody>
      </p:sp>
    </p:spTree>
    <p:extLst>
      <p:ext uri="{BB962C8B-B14F-4D97-AF65-F5344CB8AC3E}">
        <p14:creationId xmlns:p14="http://schemas.microsoft.com/office/powerpoint/2010/main" val="1046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tf_PPT template  -  Lecture seule" id="{CF9A91A0-7A69-704A-9CF0-4ED59F6F69AC}" vid="{18F1B64D-D7FA-3848-AD11-82B3436BAC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7023</TotalTime>
  <Words>707</Words>
  <Application>Microsoft Macintosh PowerPoint</Application>
  <PresentationFormat>Grand écran</PresentationFormat>
  <Paragraphs>100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WWF</vt:lpstr>
      <vt:lpstr>Office</vt:lpstr>
      <vt:lpstr>Migration Corridors for Sturgeons - Breaking the Silos</vt:lpstr>
      <vt:lpstr>MAIN PRIORITIES FOR STURGEONS</vt:lpstr>
      <vt:lpstr>New IUCN Red List Assesment  July 2022:  - No time to lose in Europe ….But only potected by HD Annex 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STURGEON POPULATION SUPPORT MEASURES in the Danube Basin</vt:lpstr>
      <vt:lpstr>Pan European Action Plan – (PANEUAP) provides a framework on European level</vt:lpstr>
      <vt:lpstr>IMPLEMENTATION DIAGNOSTIC - 1</vt:lpstr>
      <vt:lpstr>IMPLEMENTATION DIAGNOSTIC - 2</vt:lpstr>
      <vt:lpstr>NRL PROPOSAL - STURGEON LITMUS TEST for Long-Distance Migratory Fish (e.g. sturgeon)</vt:lpstr>
      <vt:lpstr>    Thank you for your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Peter Gammeltoft</dc:creator>
  <cp:lastModifiedBy>Peter Gammeltoft</cp:lastModifiedBy>
  <cp:revision>154</cp:revision>
  <cp:lastPrinted>2022-11-22T09:57:47Z</cp:lastPrinted>
  <dcterms:created xsi:type="dcterms:W3CDTF">2020-10-10T20:55:20Z</dcterms:created>
  <dcterms:modified xsi:type="dcterms:W3CDTF">2022-11-25T06:07:14Z</dcterms:modified>
</cp:coreProperties>
</file>